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57" r:id="rId4"/>
    <p:sldId id="258" r:id="rId5"/>
    <p:sldId id="265" r:id="rId6"/>
    <p:sldId id="259" r:id="rId7"/>
    <p:sldId id="260" r:id="rId8"/>
    <p:sldId id="261" r:id="rId9"/>
    <p:sldId id="271" r:id="rId10"/>
    <p:sldId id="272" r:id="rId11"/>
    <p:sldId id="277" r:id="rId12"/>
    <p:sldId id="278" r:id="rId13"/>
    <p:sldId id="274" r:id="rId14"/>
    <p:sldId id="266" r:id="rId15"/>
    <p:sldId id="268" r:id="rId16"/>
    <p:sldId id="275" r:id="rId17"/>
    <p:sldId id="276" r:id="rId18"/>
    <p:sldId id="273" r:id="rId19"/>
    <p:sldId id="267" r:id="rId20"/>
  </p:sldIdLst>
  <p:sldSz cx="14630400" cy="8229600"/>
  <p:notesSz cx="8229600" cy="14630400"/>
  <p:embeddedFontLst>
    <p:embeddedFont>
      <p:font typeface="Dela Gothic One" panose="020B0604020202020204" charset="-128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Arial Black" panose="020B0A04020102020204" pitchFamily="34" charset="0"/>
      <p:bold r:id="rId27"/>
    </p:embeddedFont>
    <p:embeddedFont>
      <p:font typeface="Impact" panose="020B0806030902050204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ans" panose="020B0604020202020204" charset="0"/>
      <p:regular r:id="rId3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36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84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0" y="5581045"/>
            <a:ext cx="14630400" cy="2050677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350"/>
              </a:lnSpc>
              <a:buNone/>
            </a:pPr>
            <a:endParaRPr lang="en-US" sz="8800" dirty="0" smtClean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 algn="ctr">
              <a:lnSpc>
                <a:spcPts val="6350"/>
              </a:lnSpc>
              <a:buNone/>
            </a:pPr>
            <a:r>
              <a:rPr lang="en-US" sz="8800" dirty="0" smtClean="0">
                <a:ln w="31750">
                  <a:solidFill>
                    <a:srgbClr val="FF0000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Dela Gothic One" pitchFamily="34" charset="-122"/>
                <a:cs typeface="Dela Gothic One" pitchFamily="34" charset="-120"/>
              </a:rPr>
              <a:t>NERITH</a:t>
            </a:r>
            <a:endParaRPr lang="en-US" sz="8800" dirty="0">
              <a:ln w="31750">
                <a:solidFill>
                  <a:srgbClr val="FF0000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64037" y="584346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-138546" y="4347991"/>
            <a:ext cx="14630400" cy="2050677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350"/>
              </a:lnSpc>
              <a:buNone/>
            </a:pPr>
            <a:endParaRPr lang="en-US" sz="8800" dirty="0" smtClean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 algn="ctr">
              <a:lnSpc>
                <a:spcPts val="6350"/>
              </a:lnSpc>
              <a:buNone/>
            </a:pPr>
            <a:r>
              <a:rPr lang="en-US" sz="5200" dirty="0" smtClean="0">
                <a:ln w="31750">
                  <a:solidFill>
                    <a:srgbClr val="FF0000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 </a:t>
            </a:r>
            <a:r>
              <a:rPr lang="en-US" sz="5600" dirty="0" smtClean="0">
                <a:ln w="31750">
                  <a:solidFill>
                    <a:srgbClr val="FF0000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Dela Gothic One" pitchFamily="34" charset="-122"/>
                <a:cs typeface="Dela Gothic One" pitchFamily="34" charset="-120"/>
              </a:rPr>
              <a:t>Projeto</a:t>
            </a:r>
            <a:r>
              <a:rPr lang="en-US" sz="5600" dirty="0" smtClean="0">
                <a:ln w="31750">
                  <a:solidFill>
                    <a:srgbClr val="FF0000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5600" dirty="0" smtClean="0">
                <a:ln w="31750">
                  <a:solidFill>
                    <a:srgbClr val="FF0000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Dela Gothic One" pitchFamily="34" charset="-122"/>
                <a:cs typeface="Dela Gothic One" pitchFamily="34" charset="-120"/>
              </a:rPr>
              <a:t>Game </a:t>
            </a:r>
            <a:endParaRPr lang="en-US" sz="5600" dirty="0">
              <a:ln w="31750">
                <a:solidFill>
                  <a:srgbClr val="FF0000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95" y="301925"/>
            <a:ext cx="5759461" cy="5759461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6027" y="2071369"/>
            <a:ext cx="895585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O sistema de pontuação do jogo NERITH avalia o desempenho </a:t>
            </a:r>
            <a:b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do jogador ao longo de cada fase com base nos seguintes critérios: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Tempo de conclusão da fase:</a:t>
            </a:r>
            <a: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Quanto menor o tempo, maior a pontuação.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Número de inimigos derrotados: </a:t>
            </a:r>
            <a: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Cada inimigo vencido adiciona pontos.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Dano sofrido: </a:t>
            </a:r>
            <a: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Quanto menor o dano recebido, maior o bônus.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Bônus de vida restante:  </a:t>
            </a:r>
            <a: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Ao concluir a fase com mais vida, o jogador </a:t>
            </a:r>
            <a:b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2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recebe pontuação extra.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6027" y="807371"/>
            <a:ext cx="7558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36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Mecânica </a:t>
            </a:r>
            <a:r>
              <a:rPr lang="pt-BR" altLang="pt-BR" sz="3600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Score </a:t>
            </a:r>
            <a:r>
              <a:rPr lang="pt-BR" altLang="pt-BR" sz="3600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(Pontuação):</a:t>
            </a:r>
          </a:p>
        </p:txBody>
      </p:sp>
      <p:sp>
        <p:nvSpPr>
          <p:cNvPr id="4" name="Retângulo 3"/>
          <p:cNvSpPr/>
          <p:nvPr/>
        </p:nvSpPr>
        <p:spPr>
          <a:xfrm>
            <a:off x="1455708" y="6061386"/>
            <a:ext cx="11783683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400" dirty="0">
                <a:solidFill>
                  <a:srgbClr val="FFC000"/>
                </a:solidFill>
                <a:latin typeface="Arial" panose="020B0604020202020204" pitchFamily="34" charset="0"/>
              </a:rPr>
              <a:t>A pontuação total é exibida ao final de cada fase e, ao término da partida, </a:t>
            </a:r>
            <a:br>
              <a:rPr lang="pt-BR" altLang="pt-BR" sz="2400" dirty="0">
                <a:solidFill>
                  <a:srgbClr val="FFC000"/>
                </a:solidFill>
                <a:latin typeface="Arial" panose="020B0604020202020204" pitchFamily="34" charset="0"/>
              </a:rPr>
            </a:br>
            <a:r>
              <a:rPr lang="pt-BR" altLang="pt-BR" sz="2400" dirty="0">
                <a:solidFill>
                  <a:srgbClr val="FFC000"/>
                </a:solidFill>
                <a:latin typeface="Arial" panose="020B0604020202020204" pitchFamily="34" charset="0"/>
              </a:rPr>
              <a:t>é registrada em um ranking interno que permite ao jogador comparar sua performance com outras tentativas anteriores</a:t>
            </a:r>
            <a:r>
              <a:rPr lang="pt-BR" altLang="pt-BR" sz="2400" dirty="0" smtClean="0">
                <a:solidFill>
                  <a:srgbClr val="FFC000"/>
                </a:solidFill>
                <a:latin typeface="Arial" panose="020B0604020202020204" pitchFamily="34" charset="0"/>
              </a:rPr>
              <a:t>.</a:t>
            </a:r>
            <a:endParaRPr lang="pt-BR" altLang="pt-BR" sz="240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439291" y="7608498"/>
            <a:ext cx="2191109" cy="621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32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575" y="483671"/>
            <a:ext cx="2303875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Testes </a:t>
            </a:r>
            <a:endParaRPr lang="en-US" sz="3600" dirty="0">
              <a:ln>
                <a:solidFill>
                  <a:srgbClr val="FF0000"/>
                </a:solidFill>
              </a:ln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868825" y="3581208"/>
            <a:ext cx="60376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Testes de Desempenho (Stress)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pt-BR" altLang="pt-BR" sz="20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Avaliação da performance do executável (.exe) </a:t>
            </a:r>
            <a:b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em diferentes configurações de hardware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Testes realizados em ambientes Windows com variações de memória RAM, GPU integrada e dedicada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Monitoramento de travamentos, delays e uso de recursos durante sessões prolongadas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61950" y="1176984"/>
            <a:ext cx="670677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Casos de Teste Realizados 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pt-BR" altLang="pt-BR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s</a:t>
            </a:r>
            <a:endParaRPr lang="pt-BR" altLang="pt-BR" b="1" dirty="0">
              <a:solidFill>
                <a:srgbClr val="FFC000"/>
              </a:solidFill>
              <a:latin typeface="Arial" panose="020B0604020202020204" pitchFamily="34" charset="0"/>
            </a:endParaRP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Verificação das mecânicas principais: movimentação, ataques, colisões com inimigos e plataformas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Atualização da barra de vida em tempo real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Funcionamento correto da transição entre fases </a:t>
            </a:r>
            <a:b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</a:br>
            <a: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e do sistema de reinício após morte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61950" y="4442365"/>
            <a:ext cx="670677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pt-BR" altLang="pt-BR" b="1" dirty="0">
                <a:solidFill>
                  <a:srgbClr val="FFC000"/>
                </a:solidFill>
                <a:latin typeface="Arial" panose="020B0604020202020204" pitchFamily="34" charset="0"/>
              </a:rPr>
              <a:t>Testes </a:t>
            </a:r>
            <a:r>
              <a:rPr lang="pt-BR" altLang="pt-BR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Exploratórios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pt-BR" altLang="pt-BR" b="1" dirty="0">
              <a:solidFill>
                <a:srgbClr val="FFC000"/>
              </a:solidFill>
              <a:latin typeface="Arial" panose="020B0604020202020204" pitchFamily="34" charset="0"/>
            </a:endParaRP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Avaliação da jogabilidade geral, fluidez dos comandos </a:t>
            </a:r>
            <a:b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</a:br>
            <a: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e resposta do personagem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Balanceamento entre dificuldade dos inimigos </a:t>
            </a:r>
            <a:b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</a:br>
            <a: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e progressão das fases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Análise da clareza da interface, menus e experiência </a:t>
            </a:r>
            <a:b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</a:br>
            <a:r>
              <a:rPr lang="pt-BR" altLang="pt-B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do usuário (UX)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2" y="745192"/>
            <a:ext cx="3289300" cy="23749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2363450" y="7715250"/>
            <a:ext cx="2266950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75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9600" y="1380134"/>
            <a:ext cx="7467600" cy="670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Possíveis Expansões Futuras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Sistema de salvamento de progresso, permitindo continuar de onde parou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Ranking online com integração real a banco de dados remoto (Firebase, Supabase ou MySQL)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Novas fases e inimigos temáticos, com IA aprimorada e cenários variados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Modo Infinito (Endless) ou Boss Rush, desafiando jogadores avançados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Melhorias gráficas, incluindo efeitos parallax, shaders dinâmicos e camadas de fundo interativas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Trilha sonora dinâmica e efeitos sonoros reativos à gameplay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Sistema de habilidades especiais desbloqueáveis por performance ou tempo de jogo</a:t>
            </a:r>
          </a:p>
        </p:txBody>
      </p:sp>
      <p:sp>
        <p:nvSpPr>
          <p:cNvPr id="3" name="Retângulo 2"/>
          <p:cNvSpPr/>
          <p:nvPr/>
        </p:nvSpPr>
        <p:spPr>
          <a:xfrm>
            <a:off x="609600" y="524939"/>
            <a:ext cx="5014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Futuras Expansões</a:t>
            </a:r>
            <a:endParaRPr lang="pt-BR" sz="3600" dirty="0"/>
          </a:p>
        </p:txBody>
      </p:sp>
      <p:sp>
        <p:nvSpPr>
          <p:cNvPr id="4" name="Retângulo 3"/>
          <p:cNvSpPr/>
          <p:nvPr/>
        </p:nvSpPr>
        <p:spPr>
          <a:xfrm>
            <a:off x="12363450" y="7715250"/>
            <a:ext cx="2266950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848105"/>
            <a:ext cx="6924675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18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20" y="0"/>
            <a:ext cx="7434380" cy="82296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915065" y="3303917"/>
            <a:ext cx="56589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Sistema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: Windows 10 ou superior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RAM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: 4GB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GPU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: Integrada (mínimo)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Unity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Runtime com suporte a URP</a:t>
            </a: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752803" y="1522514"/>
            <a:ext cx="52771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Requisitos mínimos </a:t>
            </a:r>
            <a:endParaRPr lang="pt-BR" sz="3600" dirty="0" smtClean="0">
              <a:ln>
                <a:solidFill>
                  <a:srgbClr val="FF0000"/>
                </a:solidFill>
              </a:ln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pt-BR" sz="3600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para </a:t>
            </a:r>
            <a:r>
              <a:rPr lang="pt-BR" sz="3600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rodar o Jogo</a:t>
            </a:r>
            <a:endParaRPr lang="pt-BR" sz="3600" dirty="0">
              <a:ln>
                <a:solidFill>
                  <a:srgbClr val="FF0000"/>
                </a:solidFill>
              </a:ln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2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87" y="1"/>
            <a:ext cx="7324713" cy="8229600"/>
          </a:xfrm>
          <a:prstGeom prst="rect">
            <a:avLst/>
          </a:prstGeom>
        </p:spPr>
      </p:pic>
      <p:sp>
        <p:nvSpPr>
          <p:cNvPr id="9" name="Text 17"/>
          <p:cNvSpPr/>
          <p:nvPr/>
        </p:nvSpPr>
        <p:spPr>
          <a:xfrm>
            <a:off x="860524" y="1655319"/>
            <a:ext cx="8173037" cy="3149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solidFill>
                  <a:srgbClr val="FFE5E5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1"/>
          <p:cNvSpPr/>
          <p:nvPr/>
        </p:nvSpPr>
        <p:spPr>
          <a:xfrm>
            <a:off x="929130" y="573606"/>
            <a:ext cx="7030037" cy="508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rgbClr val="FAEBEB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Jogabilidade Tipo </a:t>
            </a: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rgbClr val="FAEBEB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Rogue lite</a:t>
            </a:r>
            <a:endParaRPr lang="en-US" sz="3600" dirty="0">
              <a:ln>
                <a:solidFill>
                  <a:srgbClr val="FF0000"/>
                </a:solidFill>
              </a:ln>
              <a:latin typeface="Arial Black" panose="020B0A040201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29130" y="1310701"/>
            <a:ext cx="721995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Um jogo rogue lite é um subgênero de RPG que adota elementos do estilo roguelike, como desafio elevado e reinício em caso de morte, mas com características mais acessíveis.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Diferente dos </a:t>
            </a:r>
            <a:r>
              <a:rPr kumimoji="0" lang="pt-BR" altLang="pt-BR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roguelikes tradicionais</a:t>
            </a:r>
            <a:r>
              <a:rPr kumimoji="0" lang="pt-BR" altLang="pt-BR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, os rogue lites permitem ao jogador manter certos progressos — como desbloqueios, fases ou habilidades — mesmo após falhar. São mais focados na ação contínua, com jogabilidade em tempo real e menos restrições estruturais.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No caso de NERITH, a morte resulta em reinício da fase ou do jogo com pontuação zerada, mas sem penalizações complexas ou permanente, mantendo o foco em aprendizado e tentativa–erro, com fases fixas, ranking local e combate fluido.</a:t>
            </a:r>
          </a:p>
        </p:txBody>
      </p:sp>
    </p:spTree>
    <p:extLst>
      <p:ext uri="{BB962C8B-B14F-4D97-AF65-F5344CB8AC3E}">
        <p14:creationId xmlns:p14="http://schemas.microsoft.com/office/powerpoint/2010/main" val="19714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2439291" y="7608498"/>
            <a:ext cx="2191109" cy="621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1664"/>
            <a:ext cx="7280882" cy="465826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539487" y="1795683"/>
            <a:ext cx="6763109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Quando </a:t>
            </a: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NERITH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sofre um dano fatal, o jogo exibe a Tela de </a:t>
            </a: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Game Over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oferecendo ao jogador duas opções claras para decidir seu próximo passo: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Menu Principal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O jogador retorna à tela inicial do jogo.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6225" algn="l"/>
              </a:tabLst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	(A pontuação (score) é completamente zerada.</a:t>
            </a:r>
          </a:p>
          <a:p>
            <a:pPr marL="276225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O progresso é reiniciado desde o início do jogo).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Tentar Novamente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O jogador reinicia a partida a partir da fase em que foi derrotado.</a:t>
            </a:r>
            <a:r>
              <a:rPr kumimoji="0" lang="pt-BR" altLang="pt-BR" sz="2000" b="0" i="0" u="none" strike="noStrike" cap="none" normalizeH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 pontuação acumulada é mantida, permitindo continuidade estratégica.</a:t>
            </a:r>
            <a:r>
              <a:rPr kumimoji="0" lang="pt-BR" altLang="pt-BR" sz="2000" b="0" i="0" u="none" strike="noStrike" cap="none" normalizeH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Ideal para quem busca praticar e superar o desafio atual).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Essa mecânica reforça o caráter rogue-lite do jogo, equilibrando punição e progressão, além de incentivar o recomeço sem frustrar a experiência do jogador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" name="Retângulo 2"/>
          <p:cNvSpPr/>
          <p:nvPr/>
        </p:nvSpPr>
        <p:spPr>
          <a:xfrm>
            <a:off x="569342" y="985763"/>
            <a:ext cx="5315788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36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Tela </a:t>
            </a:r>
            <a:r>
              <a:rPr lang="pt-BR" sz="3600" b="1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de Game </a:t>
            </a:r>
            <a:r>
              <a:rPr lang="pt-BR" sz="36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Over</a:t>
            </a:r>
          </a:p>
          <a:p>
            <a:r>
              <a:rPr lang="pt-BR" sz="28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Escolha </a:t>
            </a:r>
            <a:r>
              <a:rPr lang="pt-BR" sz="2800" b="1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do Jogador</a:t>
            </a:r>
            <a:endParaRPr lang="pt-BR" sz="2800" b="1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2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211682" y="450920"/>
            <a:ext cx="5315788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3600" b="1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Tela de Pausa </a:t>
            </a:r>
            <a:r>
              <a:rPr lang="pt-BR" sz="28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Reflexão </a:t>
            </a:r>
            <a:r>
              <a:rPr lang="pt-BR" sz="2800" b="1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 Imersão</a:t>
            </a:r>
            <a:endParaRPr lang="pt-BR" sz="2000" b="1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211682" y="1714231"/>
            <a:ext cx="6626045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Ao pressionar a tecla “P”, o personagem NERITH é imobilizado temporariamente e uma caixa de diálogo é exibida na tela.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Objetivo da Pausa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Este recurso não oferece opções de menu, mas sim uma experiência narrativa. A pausa transforma-se em um momento de reflexão, trazendo frases temáticas, pensamentos do personagem ou mensagens inspiradas na jornada samurai.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Função da Caixa de Diálogo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Estilo: Reforça a estética e atmosfera do jogo. Narrativa: Aprofunda o envolvimento do jogador com o enredo.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Jogabilidade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Cria uma pausa sem quebrar a imersão.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Para retornar ao jogo, o jogador pressiona a tecla </a:t>
            </a: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ENTER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, fechando a caixa de diálogo e retomando a partida exatamente de onde parou.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527470" y="7654319"/>
            <a:ext cx="2102930" cy="5752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09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47877" y="841174"/>
            <a:ext cx="5457826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3600" b="1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Tecla </a:t>
            </a:r>
            <a:r>
              <a:rPr lang="pt-BR" sz="36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“ESC” </a:t>
            </a:r>
          </a:p>
          <a:p>
            <a:r>
              <a:rPr lang="pt-BR" sz="2800" b="1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M</a:t>
            </a:r>
            <a:r>
              <a:rPr lang="pt-BR" sz="28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enu </a:t>
            </a:r>
            <a:r>
              <a:rPr lang="pt-BR" sz="2800" b="1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de Pausa Interativo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40780" y="521300"/>
            <a:ext cx="7429501" cy="729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Ao pressionar a tecla </a:t>
            </a: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“ESC”, 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o personagem NERITH é pausado imediatamente, e uma tela de pausa completa é exibida com três botões principais e um controle deslizante de volume.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Funcionalidades Disponíveis</a:t>
            </a: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“Voltar”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Retoma o jogo a partir do ponto exato em que foi pausado.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O HUD é reativado e o jogador volta ao controle total de NERITH.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“ Menu Principal”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Encerra a fase atual e leva o jogador de volta à tela inicial do jogo.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Atenção: o progresso da fase será perdido e a pontuação é reiniciada.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“Lista de Comandos”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Abre uma tela ou sobreposição com os comandos principais do jogo, como movimentação, ataque, pulo e interação.</a:t>
            </a:r>
            <a:r>
              <a:rPr kumimoji="0" lang="pt-BR" altLang="pt-BR" sz="1800" b="0" i="0" u="none" strike="noStrike" cap="none" normalizeH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Ideal para novos jogadores ou em caso de dúvidas rápidas.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Co</a:t>
            </a: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ntrole de Volume (slider)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Permite ajustar o nível do som do jogo diretamente, sem sair da partida.</a:t>
            </a:r>
            <a:r>
              <a:rPr kumimoji="0" lang="pt-BR" altLang="pt-BR" sz="1800" b="0" i="0" u="none" strike="noStrike" cap="none" normalizeH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 configuração é aplicada em tempo real.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Esta tela foi pensada para oferecer ao jogador autonomia, conforto e acessibilidade, mantendo a fluidez da experiência mesmo em pausas técnicas ou estratégicas.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7678"/>
            <a:ext cx="6802154" cy="514328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2673013" y="7700963"/>
            <a:ext cx="1957387" cy="528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8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87666" y="1135176"/>
            <a:ext cx="56042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Considerações Finais</a:t>
            </a:r>
          </a:p>
        </p:txBody>
      </p:sp>
      <p:sp>
        <p:nvSpPr>
          <p:cNvPr id="4" name="Text 16"/>
          <p:cNvSpPr/>
          <p:nvPr/>
        </p:nvSpPr>
        <p:spPr>
          <a:xfrm>
            <a:off x="9213921" y="6810930"/>
            <a:ext cx="2947587" cy="1056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36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Obrigado!</a:t>
            </a:r>
            <a:endParaRPr lang="en-US" sz="3600" dirty="0">
              <a:ln>
                <a:solidFill>
                  <a:srgbClr val="FF0000"/>
                </a:solidFill>
              </a:ln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439291" y="7608498"/>
            <a:ext cx="2191109" cy="621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087666" y="2051578"/>
            <a:ext cx="118929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chemeClr val="bg1">
                    <a:lumMod val="95000"/>
                  </a:schemeClr>
                </a:solidFill>
              </a:rPr>
              <a:t>NERITH representa o primeiro projeto gamer desenvolvido por nossa equipe, refletindo de forma concreta o aprendizado técnico, prático e colaborativo adquirido ao longo da graduação em Engenharia de Software</a:t>
            </a:r>
            <a:r>
              <a:rPr lang="pt-BR" sz="2400" b="1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just"/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pt-BR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O jogo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</a:rPr>
              <a:t>foi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planejado e implementado com base em princípios reconhecidos de qualidade, alinhando-se às normas da indústria e às boas práticas de desenvolvimento de software.</a:t>
            </a:r>
          </a:p>
          <a:p>
            <a:pPr algn="just"/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Mais do que um produto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</a:rPr>
              <a:t>digital:</a:t>
            </a:r>
          </a:p>
          <a:p>
            <a:pPr algn="just"/>
            <a:endParaRPr lang="pt-BR" sz="2400" b="1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pt-BR" sz="2400" b="1" dirty="0" smtClean="0">
                <a:solidFill>
                  <a:schemeClr val="bg1">
                    <a:lumMod val="95000"/>
                  </a:schemeClr>
                </a:solidFill>
              </a:rPr>
              <a:t>NERITH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</a:rPr>
              <a:t>simboliza um marco significativo na trajetória da nossa equipe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, demonstrando a aplicação efetiva dos conhecimentos teóricos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</a:rPr>
              <a:t>no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âmbito da disciplina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</a:rPr>
              <a:t>Desenvolvimento de Jogos Digitais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, ministrada pelo professor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</a:rPr>
              <a:t>Fabrício Dias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, cuja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</a:rPr>
              <a:t>orientação e iteração com a Equipe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foi fundamental ao longo de todo o processo.</a:t>
            </a:r>
          </a:p>
        </p:txBody>
      </p:sp>
    </p:spTree>
    <p:extLst>
      <p:ext uri="{BB962C8B-B14F-4D97-AF65-F5344CB8AC3E}">
        <p14:creationId xmlns:p14="http://schemas.microsoft.com/office/powerpoint/2010/main" val="35566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/>
          <p:nvPr/>
        </p:nvSpPr>
        <p:spPr>
          <a:xfrm>
            <a:off x="0" y="5581045"/>
            <a:ext cx="14630400" cy="2050677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350"/>
              </a:lnSpc>
              <a:buNone/>
            </a:pPr>
            <a:endParaRPr lang="en-US" sz="8000" dirty="0" smtClean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 algn="ctr">
              <a:lnSpc>
                <a:spcPts val="6350"/>
              </a:lnSpc>
              <a:buNone/>
            </a:pPr>
            <a:r>
              <a:rPr lang="en-US" sz="8000" dirty="0" smtClean="0">
                <a:ln w="31750">
                  <a:solidFill>
                    <a:srgbClr val="FF0000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GAME OVER</a:t>
            </a:r>
            <a:endParaRPr lang="en-US" sz="8000" dirty="0">
              <a:ln w="31750">
                <a:solidFill>
                  <a:srgbClr val="FF0000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2573000" y="7202277"/>
            <a:ext cx="2057400" cy="1009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-401845"/>
            <a:ext cx="7505700" cy="7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3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070963" cy="8229600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9243492" y="1935976"/>
            <a:ext cx="5018336" cy="6034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NERITH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um jogo de ação em plataforma 2D com arte em pixel, inspirado no gênero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rogue-lite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combina combate ágil, progressão linear por fases e sistema de pontuação ranqueada. </a:t>
            </a:r>
            <a:endParaRPr lang="pt-BR" sz="20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jogador assume o papel de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NERITH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último samurai de seu clã, em uma jornada para restaurar o equilíbrio de um mundo corrompido por forças sombrias</a:t>
            </a:r>
            <a:r>
              <a:rPr lang="pt-BR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jogo busca proporcionar uma experiência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desafiadora e imersiva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 foco na habilidade do jogador em superar fases, derrotar inimigos e otimizar sua performance, sendo recompensado por meio de um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competitivo de ranking interno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ts val="2250"/>
              </a:lnSpc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9070963" y="994182"/>
            <a:ext cx="3768546" cy="646331"/>
          </a:xfrm>
          <a:prstGeom prst="rect">
            <a:avLst/>
          </a:prstGeom>
          <a:noFill/>
          <a:ln w="15875">
            <a:noFill/>
          </a:ln>
        </p:spPr>
        <p:txBody>
          <a:bodyPr wrap="square">
            <a:spAutoFit/>
          </a:bodyPr>
          <a:lstStyle/>
          <a:p>
            <a:r>
              <a:rPr lang="en-US" sz="3600" dirty="0">
                <a:ln>
                  <a:solidFill>
                    <a:srgbClr val="FF0000"/>
                  </a:solidFill>
                </a:ln>
                <a:solidFill>
                  <a:schemeClr val="bg2"/>
                </a:solidFill>
                <a:latin typeface="Arial Black" panose="020B0A04020102020204" pitchFamily="34" charset="0"/>
                <a:ea typeface="Dela Gothic One" pitchFamily="34" charset="-122"/>
                <a:cs typeface="Arial" panose="020B0604020202020204" pitchFamily="34" charset="0"/>
              </a:rPr>
              <a:t>Apresentação </a:t>
            </a: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chemeClr val="bg2"/>
                </a:solidFill>
                <a:latin typeface="Arial Black" panose="020B0A04020102020204" pitchFamily="34" charset="0"/>
                <a:ea typeface="Dela Gothic One" pitchFamily="34" charset="-122"/>
                <a:cs typeface="Arial" panose="020B0604020202020204" pitchFamily="34" charset="0"/>
              </a:rPr>
              <a:t>   </a:t>
            </a:r>
            <a:endParaRPr lang="pt-BR" sz="3600" dirty="0">
              <a:ln>
                <a:solidFill>
                  <a:srgbClr val="FF0000"/>
                </a:solidFill>
              </a:ln>
              <a:solidFill>
                <a:schemeClr val="bg2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773891" y="7730836"/>
            <a:ext cx="1856509" cy="4987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9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5577" y="481345"/>
            <a:ext cx="6473276" cy="595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3750" b="1" dirty="0" smtClean="0">
                <a:ln>
                  <a:solidFill>
                    <a:srgbClr val="FF0000"/>
                  </a:solidFill>
                </a:ln>
                <a:solidFill>
                  <a:srgbClr val="FAEBEB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 Projeto Game - NERITH </a:t>
            </a:r>
            <a:endParaRPr lang="en-US" sz="3750" b="1" dirty="0">
              <a:ln>
                <a:solidFill>
                  <a:srgbClr val="FF0000"/>
                </a:solidFill>
              </a:ln>
              <a:latin typeface="Arial Black" panose="020B0A0402010202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7029721" y="2610374"/>
            <a:ext cx="1756420" cy="2182456"/>
            <a:chOff x="7182126" y="2527244"/>
            <a:chExt cx="1756420" cy="2182456"/>
          </a:xfrm>
        </p:grpSpPr>
        <p:sp>
          <p:nvSpPr>
            <p:cNvPr id="17" name="Text 15"/>
            <p:cNvSpPr/>
            <p:nvPr/>
          </p:nvSpPr>
          <p:spPr>
            <a:xfrm>
              <a:off x="7182126" y="2527244"/>
              <a:ext cx="1756420" cy="39368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b="1" dirty="0">
                  <a:solidFill>
                    <a:schemeClr val="bg2"/>
                  </a:solidFill>
                  <a:latin typeface="Arial Black" panose="020B0A04020102020204" pitchFamily="34" charset="0"/>
                  <a:ea typeface="DM Sans" pitchFamily="34" charset="-122"/>
                  <a:cs typeface="DM Sans" pitchFamily="34" charset="-120"/>
                </a:rPr>
                <a:t>Denis Bomfim</a:t>
              </a:r>
              <a:endParaRPr lang="en-US" b="1" dirty="0">
                <a:solidFill>
                  <a:schemeClr val="bg2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39" name="Imagem 38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0336" y="3089700"/>
              <a:ext cx="1620000" cy="162000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16" name="Grupo 15"/>
          <p:cNvGrpSpPr/>
          <p:nvPr/>
        </p:nvGrpSpPr>
        <p:grpSpPr>
          <a:xfrm>
            <a:off x="8431787" y="5556903"/>
            <a:ext cx="1676900" cy="2193137"/>
            <a:chOff x="8717316" y="5431497"/>
            <a:chExt cx="1676900" cy="2193137"/>
          </a:xfrm>
        </p:grpSpPr>
        <p:sp>
          <p:nvSpPr>
            <p:cNvPr id="26" name="Text 24"/>
            <p:cNvSpPr/>
            <p:nvPr/>
          </p:nvSpPr>
          <p:spPr>
            <a:xfrm>
              <a:off x="8717316" y="7312018"/>
              <a:ext cx="1676900" cy="3126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b="1" dirty="0">
                  <a:solidFill>
                    <a:schemeClr val="bg2"/>
                  </a:solidFill>
                  <a:latin typeface="Arial Black" panose="020B0A04020102020204" pitchFamily="34" charset="0"/>
                  <a:ea typeface="DM Sans" pitchFamily="34" charset="-122"/>
                  <a:cs typeface="DM Sans" pitchFamily="34" charset="-120"/>
                </a:rPr>
                <a:t>Paulo Victor</a:t>
              </a:r>
              <a:endParaRPr lang="en-US" b="1" dirty="0">
                <a:solidFill>
                  <a:schemeClr val="bg2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34" name="Google Shape;175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45766" y="5431497"/>
              <a:ext cx="1620000" cy="162000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7" name="Grupo 6"/>
          <p:cNvGrpSpPr/>
          <p:nvPr/>
        </p:nvGrpSpPr>
        <p:grpSpPr>
          <a:xfrm>
            <a:off x="1302948" y="2610374"/>
            <a:ext cx="2007824" cy="2182456"/>
            <a:chOff x="1441498" y="2527244"/>
            <a:chExt cx="2007824" cy="2182456"/>
          </a:xfrm>
        </p:grpSpPr>
        <p:sp>
          <p:nvSpPr>
            <p:cNvPr id="20" name="Text 18"/>
            <p:cNvSpPr/>
            <p:nvPr/>
          </p:nvSpPr>
          <p:spPr>
            <a:xfrm>
              <a:off x="1441498" y="2527244"/>
              <a:ext cx="2007824" cy="3301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b="1" dirty="0">
                  <a:solidFill>
                    <a:schemeClr val="bg2"/>
                  </a:solidFill>
                  <a:latin typeface="Arial Black" panose="020B0A04020102020204" pitchFamily="34" charset="0"/>
                  <a:ea typeface="DM Sans" pitchFamily="34" charset="-122"/>
                  <a:cs typeface="DM Sans" pitchFamily="34" charset="-120"/>
                </a:rPr>
                <a:t>Angélica Silva</a:t>
              </a:r>
              <a:endParaRPr lang="en-US" b="1" dirty="0">
                <a:solidFill>
                  <a:schemeClr val="bg2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43" name="Imagem 42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5410" y="3089700"/>
              <a:ext cx="1620000" cy="162000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sp>
        <p:nvSpPr>
          <p:cNvPr id="41" name="Text 1"/>
          <p:cNvSpPr/>
          <p:nvPr/>
        </p:nvSpPr>
        <p:spPr>
          <a:xfrm>
            <a:off x="0" y="1239608"/>
            <a:ext cx="14630399" cy="835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Desenvolvido por estudantes </a:t>
            </a:r>
            <a:r>
              <a:rPr lang="pt-B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sz="2400" b="1" dirty="0" smtClean="0">
                <a:solidFill>
                  <a:schemeClr val="bg2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Engenharia </a:t>
            </a:r>
            <a:r>
              <a:rPr lang="pt-BR" sz="2400" b="1" dirty="0">
                <a:solidFill>
                  <a:schemeClr val="bg2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de </a:t>
            </a:r>
            <a:r>
              <a:rPr lang="pt-BR" sz="2400" b="1" dirty="0" smtClean="0">
                <a:solidFill>
                  <a:schemeClr val="bg2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Software no 7º período </a:t>
            </a:r>
            <a:br>
              <a:rPr lang="pt-BR" sz="2400" b="1" dirty="0" smtClean="0">
                <a:solidFill>
                  <a:schemeClr val="bg2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</a:br>
            <a:r>
              <a:rPr lang="pt-BR" sz="2400" b="1" dirty="0" smtClean="0">
                <a:solidFill>
                  <a:schemeClr val="bg2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no </a:t>
            </a:r>
            <a:r>
              <a:rPr lang="pt-BR" sz="2400" b="1" dirty="0">
                <a:solidFill>
                  <a:schemeClr val="bg2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contexto da disciplina </a:t>
            </a:r>
            <a:r>
              <a:rPr lang="pt-BR" sz="2400" b="1" dirty="0" smtClean="0">
                <a:solidFill>
                  <a:srgbClr val="00B0F0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- Laboratório </a:t>
            </a:r>
            <a:r>
              <a:rPr lang="pt-BR" sz="2400" b="1" dirty="0">
                <a:solidFill>
                  <a:srgbClr val="00B0F0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de Jogos </a:t>
            </a:r>
            <a:r>
              <a:rPr lang="pt-BR" sz="2400" b="1" dirty="0" smtClean="0">
                <a:solidFill>
                  <a:srgbClr val="00B0F0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Digitais - </a:t>
            </a:r>
            <a:r>
              <a:rPr lang="pt-BR" sz="2400" b="1" dirty="0" smtClean="0">
                <a:solidFill>
                  <a:schemeClr val="bg2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Professor</a:t>
            </a:r>
            <a:r>
              <a:rPr lang="pt-BR" sz="2400" b="1" dirty="0">
                <a:solidFill>
                  <a:schemeClr val="bg2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: Fabrício Dias 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4294193" y="2610374"/>
            <a:ext cx="1620000" cy="2182456"/>
            <a:chOff x="4294193" y="2527244"/>
            <a:chExt cx="1620000" cy="2182456"/>
          </a:xfrm>
        </p:grpSpPr>
        <p:sp>
          <p:nvSpPr>
            <p:cNvPr id="23" name="Text 21"/>
            <p:cNvSpPr/>
            <p:nvPr/>
          </p:nvSpPr>
          <p:spPr>
            <a:xfrm>
              <a:off x="4397123" y="2527244"/>
              <a:ext cx="1414141" cy="4380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b="1" dirty="0">
                  <a:solidFill>
                    <a:schemeClr val="bg2"/>
                  </a:solidFill>
                  <a:latin typeface="Arial Black" panose="020B0A04020102020204" pitchFamily="34" charset="0"/>
                  <a:ea typeface="DM Sans" pitchFamily="34" charset="-122"/>
                  <a:cs typeface="DM Sans" pitchFamily="34" charset="-120"/>
                </a:rPr>
                <a:t>Caio Cesar</a:t>
              </a:r>
              <a:endParaRPr lang="en-US" b="1" dirty="0">
                <a:solidFill>
                  <a:schemeClr val="bg2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38" name="Imagem 37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4193" y="3089700"/>
              <a:ext cx="1620000" cy="162000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12" name="Grupo 11"/>
          <p:cNvGrpSpPr/>
          <p:nvPr/>
        </p:nvGrpSpPr>
        <p:grpSpPr>
          <a:xfrm>
            <a:off x="9809104" y="2610374"/>
            <a:ext cx="1856126" cy="2182456"/>
            <a:chOff x="9989219" y="2527244"/>
            <a:chExt cx="1856126" cy="2182456"/>
          </a:xfrm>
        </p:grpSpPr>
        <p:sp>
          <p:nvSpPr>
            <p:cNvPr id="8" name="Text 6"/>
            <p:cNvSpPr/>
            <p:nvPr/>
          </p:nvSpPr>
          <p:spPr>
            <a:xfrm>
              <a:off x="9989219" y="2527244"/>
              <a:ext cx="1856126" cy="4182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b="1" dirty="0">
                  <a:solidFill>
                    <a:schemeClr val="bg2"/>
                  </a:solidFill>
                  <a:latin typeface="Arial Black" panose="020B0A04020102020204" pitchFamily="34" charset="0"/>
                  <a:ea typeface="DM Sans" pitchFamily="34" charset="-122"/>
                  <a:cs typeface="DM Sans" pitchFamily="34" charset="-120"/>
                </a:rPr>
                <a:t>Luan Brandão</a:t>
              </a:r>
              <a:endParaRPr lang="en-US" b="1" dirty="0">
                <a:solidFill>
                  <a:schemeClr val="bg2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36" name="Google Shape;174;p21"/>
            <p:cNvPicPr preferRelativeResize="0">
              <a:picLocks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107282" y="3089700"/>
              <a:ext cx="1620000" cy="162000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13" name="Grupo 12"/>
          <p:cNvGrpSpPr/>
          <p:nvPr/>
        </p:nvGrpSpPr>
        <p:grpSpPr>
          <a:xfrm>
            <a:off x="5452215" y="5556903"/>
            <a:ext cx="2047603" cy="2193137"/>
            <a:chOff x="5426608" y="5431497"/>
            <a:chExt cx="2047603" cy="2193137"/>
          </a:xfrm>
        </p:grpSpPr>
        <p:sp>
          <p:nvSpPr>
            <p:cNvPr id="14" name="Text 12"/>
            <p:cNvSpPr/>
            <p:nvPr/>
          </p:nvSpPr>
          <p:spPr>
            <a:xfrm>
              <a:off x="5426608" y="7312018"/>
              <a:ext cx="2047603" cy="3126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b="1" dirty="0">
                  <a:solidFill>
                    <a:schemeClr val="bg2"/>
                  </a:solidFill>
                  <a:latin typeface="Arial Black" panose="020B0A04020102020204" pitchFamily="34" charset="0"/>
                  <a:ea typeface="DM Sans" pitchFamily="34" charset="-122"/>
                  <a:cs typeface="DM Sans" pitchFamily="34" charset="-120"/>
                </a:rPr>
                <a:t>Nicolas Oliveira</a:t>
              </a:r>
              <a:endParaRPr lang="en-US" b="1" dirty="0">
                <a:solidFill>
                  <a:schemeClr val="bg2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35" name="Google Shape;184;p21"/>
            <p:cNvPicPr preferRelativeResize="0">
              <a:picLocks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40409" y="5431497"/>
              <a:ext cx="1620000" cy="162000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15" name="Grupo 14"/>
          <p:cNvGrpSpPr/>
          <p:nvPr/>
        </p:nvGrpSpPr>
        <p:grpSpPr>
          <a:xfrm>
            <a:off x="2871482" y="5536268"/>
            <a:ext cx="1677527" cy="2283047"/>
            <a:chOff x="2747527" y="5341587"/>
            <a:chExt cx="1677527" cy="2283047"/>
          </a:xfrm>
        </p:grpSpPr>
        <p:sp>
          <p:nvSpPr>
            <p:cNvPr id="11" name="Text 9"/>
            <p:cNvSpPr/>
            <p:nvPr/>
          </p:nvSpPr>
          <p:spPr>
            <a:xfrm>
              <a:off x="2747527" y="7222108"/>
              <a:ext cx="1677527" cy="4025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b="1" dirty="0">
                  <a:solidFill>
                    <a:schemeClr val="bg2"/>
                  </a:solidFill>
                  <a:latin typeface="Arial Black" panose="020B0A04020102020204" pitchFamily="34" charset="0"/>
                  <a:ea typeface="DM Sans" pitchFamily="34" charset="-122"/>
                  <a:cs typeface="DM Sans" pitchFamily="34" charset="-120"/>
                </a:rPr>
                <a:t>Marcos Reis</a:t>
              </a:r>
              <a:endParaRPr lang="en-US" b="1" dirty="0">
                <a:solidFill>
                  <a:schemeClr val="bg2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37" name="Google Shape;176;p21"/>
            <p:cNvPicPr preferRelativeResize="0">
              <a:picLocks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76290" y="5341587"/>
              <a:ext cx="1620000" cy="162000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18" name="Grupo 17"/>
          <p:cNvGrpSpPr/>
          <p:nvPr/>
        </p:nvGrpSpPr>
        <p:grpSpPr>
          <a:xfrm>
            <a:off x="11240603" y="5528482"/>
            <a:ext cx="1620000" cy="2318543"/>
            <a:chOff x="11591897" y="5306091"/>
            <a:chExt cx="1620000" cy="2318543"/>
          </a:xfrm>
        </p:grpSpPr>
        <p:sp>
          <p:nvSpPr>
            <p:cNvPr id="29" name="Text 27"/>
            <p:cNvSpPr/>
            <p:nvPr/>
          </p:nvSpPr>
          <p:spPr>
            <a:xfrm>
              <a:off x="11677700" y="7186612"/>
              <a:ext cx="1448395" cy="4380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b="1" dirty="0">
                  <a:solidFill>
                    <a:schemeClr val="bg2"/>
                  </a:solidFill>
                  <a:latin typeface="Arial Black" panose="020B0A04020102020204" pitchFamily="34" charset="0"/>
                  <a:ea typeface="DM Sans" pitchFamily="34" charset="-122"/>
                  <a:cs typeface="DM Sans" pitchFamily="34" charset="-120"/>
                </a:rPr>
                <a:t>Yago Braga</a:t>
              </a:r>
              <a:endParaRPr lang="en-US" b="1" dirty="0">
                <a:solidFill>
                  <a:schemeClr val="bg2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40" name="Imagem 39"/>
            <p:cNvPicPr preferRelativeResize="0"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591897" y="5306091"/>
              <a:ext cx="1620000" cy="162000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1" y="1251293"/>
            <a:ext cx="3533179" cy="160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chemeClr val="bg2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Visão Geral </a:t>
            </a:r>
            <a:endParaRPr lang="en-US" sz="3600" dirty="0" smtClean="0">
              <a:ln>
                <a:solidFill>
                  <a:srgbClr val="FF0000"/>
                </a:solidFill>
              </a:ln>
              <a:solidFill>
                <a:schemeClr val="bg2"/>
              </a:solidFill>
              <a:latin typeface="Arial Black" panose="020B0A04020102020204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 algn="l">
              <a:lnSpc>
                <a:spcPts val="5400"/>
              </a:lnSpc>
              <a:buNone/>
            </a:pP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chemeClr val="bg2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do </a:t>
            </a: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chemeClr val="bg2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Projeto</a:t>
            </a:r>
            <a:r>
              <a:rPr lang="en-US" sz="4300" dirty="0">
                <a:ln>
                  <a:solidFill>
                    <a:srgbClr val="FF0000"/>
                  </a:solidFill>
                </a:ln>
                <a:solidFill>
                  <a:schemeClr val="bg2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/>
            </a:r>
            <a:br>
              <a:rPr lang="en-US" sz="4300" dirty="0">
                <a:ln>
                  <a:solidFill>
                    <a:srgbClr val="FF0000"/>
                  </a:solidFill>
                </a:ln>
                <a:solidFill>
                  <a:schemeClr val="bg2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</a:br>
            <a:endParaRPr lang="en-US" sz="4300" dirty="0">
              <a:ln>
                <a:solidFill>
                  <a:srgbClr val="FF0000"/>
                </a:solidFill>
              </a:ln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95" y="-322463"/>
            <a:ext cx="8936905" cy="8552063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734021" y="3070004"/>
            <a:ext cx="8486844" cy="4331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NERITH é um jogo de ação 2D em estilo plataforma, com ambientação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diversificada, desafiadora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estética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retrô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endParaRPr lang="pt-B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Executado via arquivo .exe para ambiente desktop Windows, foi desenvolvido com foco em combate, precisão e superação</a:t>
            </a:r>
            <a:r>
              <a:rPr lang="pt-BR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pt-B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adota arquitetura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híbrida (Componentes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MVC), seguindo diretrizes de qualidade estabelecidas pelas normas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vida do software e da indústria de jogos digitais.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9012474" y="7441517"/>
            <a:ext cx="5617926" cy="793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1" y="372732"/>
            <a:ext cx="8154293" cy="8154293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003754" y="5733653"/>
            <a:ext cx="2994768" cy="1844381"/>
            <a:chOff x="1819360" y="4000500"/>
            <a:chExt cx="2994768" cy="1844381"/>
          </a:xfrm>
        </p:grpSpPr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9502" y="4000500"/>
              <a:ext cx="734484" cy="777134"/>
            </a:xfrm>
            <a:prstGeom prst="rect">
              <a:avLst/>
            </a:prstGeom>
          </p:spPr>
        </p:pic>
        <p:sp>
          <p:nvSpPr>
            <p:cNvPr id="4" name="Text 9"/>
            <p:cNvSpPr/>
            <p:nvPr/>
          </p:nvSpPr>
          <p:spPr>
            <a:xfrm>
              <a:off x="1819360" y="4694418"/>
              <a:ext cx="2994768" cy="11504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endParaRPr lang="en-US" sz="2400" b="1" dirty="0" smtClean="0">
                <a:solidFill>
                  <a:srgbClr val="FFE5E5"/>
                </a:solidFill>
                <a:latin typeface="DejaVuSans"/>
                <a:ea typeface="Dela Gothic One" pitchFamily="34" charset="-122"/>
                <a:cs typeface="Dela Gothic One" pitchFamily="34" charset="-120"/>
              </a:endParaRPr>
            </a:p>
            <a:p>
              <a:pPr marL="0" indent="0" algn="l">
                <a:lnSpc>
                  <a:spcPts val="2550"/>
                </a:lnSpc>
                <a:buNone/>
              </a:pPr>
              <a:r>
                <a:rPr lang="en-US" sz="2400" b="1" dirty="0" smtClean="0">
                  <a:solidFill>
                    <a:srgbClr val="FFE5E5"/>
                  </a:solidFill>
                  <a:latin typeface="Arial" panose="020B0604020202020204" pitchFamily="34" charset="0"/>
                  <a:ea typeface="Dela Gothic One" pitchFamily="34" charset="-122"/>
                  <a:cs typeface="Arial" panose="020B0604020202020204" pitchFamily="34" charset="0"/>
                </a:rPr>
                <a:t>Engine</a:t>
              </a:r>
              <a:r>
                <a:rPr lang="en-US" sz="2400" b="1" dirty="0">
                  <a:solidFill>
                    <a:srgbClr val="FFE5E5"/>
                  </a:solidFill>
                  <a:latin typeface="Arial" panose="020B0604020202020204" pitchFamily="34" charset="0"/>
                  <a:ea typeface="Dela Gothic One" pitchFamily="34" charset="-122"/>
                  <a:cs typeface="Arial" panose="020B0604020202020204" pitchFamily="34" charset="0"/>
                </a:rPr>
                <a:t>: Unity (</a:t>
              </a:r>
              <a:r>
                <a:rPr lang="en-US" sz="2400" b="1" dirty="0" smtClean="0">
                  <a:solidFill>
                    <a:srgbClr val="FFE5E5"/>
                  </a:solidFill>
                  <a:latin typeface="Arial" panose="020B0604020202020204" pitchFamily="34" charset="0"/>
                  <a:ea typeface="Dela Gothic One" pitchFamily="34" charset="-122"/>
                  <a:cs typeface="Arial" panose="020B0604020202020204" pitchFamily="34" charset="0"/>
                </a:rPr>
                <a:t>URP</a:t>
              </a:r>
              <a:r>
                <a:rPr lang="en-US" sz="2400" b="1" dirty="0" smtClean="0">
                  <a:solidFill>
                    <a:srgbClr val="FFE5E5"/>
                  </a:solidFill>
                  <a:latin typeface="DejaVuSans"/>
                  <a:ea typeface="Dela Gothic One" pitchFamily="34" charset="-122"/>
                  <a:cs typeface="Dela Gothic One" pitchFamily="34" charset="-120"/>
                </a:rPr>
                <a:t>)</a:t>
              </a:r>
              <a:endParaRPr lang="en-US" sz="2400" b="1" dirty="0">
                <a:latin typeface="DejaVuSans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4598595" y="5515576"/>
            <a:ext cx="2333916" cy="1761085"/>
            <a:chOff x="7128180" y="6116018"/>
            <a:chExt cx="2333916" cy="1761085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4589" y="6116018"/>
              <a:ext cx="861099" cy="1087833"/>
            </a:xfrm>
            <a:prstGeom prst="rect">
              <a:avLst/>
            </a:prstGeom>
          </p:spPr>
        </p:pic>
        <p:sp>
          <p:nvSpPr>
            <p:cNvPr id="6" name="Text 10"/>
            <p:cNvSpPr/>
            <p:nvPr/>
          </p:nvSpPr>
          <p:spPr>
            <a:xfrm>
              <a:off x="7128180" y="7333780"/>
              <a:ext cx="2333916" cy="5433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400" b="1" dirty="0">
                  <a:solidFill>
                    <a:srgbClr val="FFE5E5"/>
                  </a:solidFill>
                  <a:latin typeface="Arial" panose="020B0604020202020204" pitchFamily="34" charset="0"/>
                  <a:ea typeface="Dela Gothic One" pitchFamily="34" charset="-122"/>
                  <a:cs typeface="Arial" panose="020B0604020202020204" pitchFamily="34" charset="0"/>
                </a:rPr>
                <a:t>Linguagem: C#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0809784" y="5570191"/>
            <a:ext cx="3423064" cy="1589970"/>
            <a:chOff x="1709608" y="5752440"/>
            <a:chExt cx="3423064" cy="1589970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4652" y="5752440"/>
              <a:ext cx="692976" cy="841863"/>
            </a:xfrm>
            <a:prstGeom prst="rect">
              <a:avLst/>
            </a:prstGeom>
          </p:spPr>
        </p:pic>
        <p:sp>
          <p:nvSpPr>
            <p:cNvPr id="8" name="Text 11"/>
            <p:cNvSpPr/>
            <p:nvPr/>
          </p:nvSpPr>
          <p:spPr>
            <a:xfrm>
              <a:off x="1709608" y="6841043"/>
              <a:ext cx="3423064" cy="5013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400" b="1" dirty="0">
                  <a:solidFill>
                    <a:srgbClr val="FFE5E5"/>
                  </a:solidFill>
                  <a:latin typeface="Arial" panose="020B0604020202020204" pitchFamily="34" charset="0"/>
                  <a:ea typeface="Dela Gothic One" pitchFamily="34" charset="-122"/>
                  <a:cs typeface="Arial" panose="020B0604020202020204" pitchFamily="34" charset="0"/>
                </a:rPr>
                <a:t>Versionamento: GitHub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301213" y="5582653"/>
            <a:ext cx="2877570" cy="1460133"/>
            <a:chOff x="6381334" y="4421366"/>
            <a:chExt cx="2877570" cy="1460133"/>
          </a:xfrm>
        </p:grpSpPr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2603" y="4421366"/>
              <a:ext cx="737506" cy="895960"/>
            </a:xfrm>
            <a:prstGeom prst="rect">
              <a:avLst/>
            </a:prstGeom>
          </p:spPr>
        </p:pic>
        <p:sp>
          <p:nvSpPr>
            <p:cNvPr id="10" name="Text 12"/>
            <p:cNvSpPr/>
            <p:nvPr/>
          </p:nvSpPr>
          <p:spPr>
            <a:xfrm>
              <a:off x="6381334" y="5534847"/>
              <a:ext cx="2877570" cy="3466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400" b="1" dirty="0">
                  <a:solidFill>
                    <a:srgbClr val="FFE5E5"/>
                  </a:solidFill>
                  <a:latin typeface="Arial" panose="020B0604020202020204" pitchFamily="34" charset="0"/>
                  <a:ea typeface="Dela Gothic One" pitchFamily="34" charset="-122"/>
                  <a:cs typeface="Arial" panose="020B0604020202020204" pitchFamily="34" charset="0"/>
                </a:rPr>
                <a:t>Gerenciamento: Trello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 8"/>
          <p:cNvSpPr/>
          <p:nvPr/>
        </p:nvSpPr>
        <p:spPr>
          <a:xfrm>
            <a:off x="1014242" y="657503"/>
            <a:ext cx="5968560" cy="1334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rgbClr val="FAEBEB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Metodologia</a:t>
            </a:r>
          </a:p>
          <a:p>
            <a:pPr marL="0" indent="0">
              <a:lnSpc>
                <a:spcPts val="4100"/>
              </a:lnSpc>
              <a:buNone/>
            </a:pP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rgbClr val="FAEBEB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Engine </a:t>
            </a: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rgbClr val="FAEBEB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e Ferramentas </a:t>
            </a: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rgbClr val="FAEBEB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rgbClr val="FAEBEB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/>
            </a:r>
            <a:b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rgbClr val="FAEBEB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</a:br>
            <a:endParaRPr lang="en-US" sz="3600" dirty="0">
              <a:ln>
                <a:solidFill>
                  <a:srgbClr val="FF0000"/>
                </a:solidFill>
              </a:ln>
              <a:latin typeface="Arial Black" panose="020B0A040201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003754" y="1992014"/>
            <a:ext cx="66363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 projeto foi conduzido com base em práticas das Metodologias Ágeis, utilizando o framework Scrum para organização das Sprints e divisão das tarefas. </a:t>
            </a:r>
            <a:r>
              <a:rPr lang="pt-BR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pt-BR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pt-BR" sz="2400" b="1" dirty="0" smtClean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pt-BR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 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ferramentas e tecnologias adotadas foram: </a:t>
            </a:r>
            <a:endParaRPr lang="pt-BR" sz="24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80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1395" y="218327"/>
            <a:ext cx="11429873" cy="156215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>
              <a:lnSpc>
                <a:spcPts val="5150"/>
              </a:lnSpc>
            </a:pPr>
            <a:r>
              <a:rPr lang="pt-BR" sz="3600" b="1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Conformidade com Normas e Padrões de </a:t>
            </a:r>
            <a:endParaRPr lang="pt-BR" sz="3600" b="1" dirty="0" smtClean="0">
              <a:ln>
                <a:solidFill>
                  <a:srgbClr val="FF0000"/>
                </a:solidFill>
              </a:ln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  <a:p>
            <a:pPr>
              <a:lnSpc>
                <a:spcPts val="5150"/>
              </a:lnSpc>
            </a:pPr>
            <a:r>
              <a:rPr lang="pt-BR" sz="36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Qualidade </a:t>
            </a:r>
            <a:r>
              <a:rPr lang="pt-BR" sz="3600" b="1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em Desenvolvimento de Software</a:t>
            </a:r>
            <a:endParaRPr lang="en-US" sz="4100" dirty="0">
              <a:ln>
                <a:solidFill>
                  <a:srgbClr val="FF0000"/>
                </a:solidFill>
              </a:ln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66" y="999406"/>
            <a:ext cx="8166354" cy="686597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871395" y="1757313"/>
            <a:ext cx="913611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ISO/IEC </a:t>
            </a:r>
            <a:r>
              <a:rPr lang="pt-BR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12207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ciclo de vida do software.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ISO/IEC </a:t>
            </a:r>
            <a:r>
              <a:rPr lang="pt-BR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25010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qualidade do produto (usabilidade, manutenibilidade, eficiência).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ISO/IEC </a:t>
            </a:r>
            <a:r>
              <a:rPr lang="pt-BR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29110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adaptada ao contexto educacional e pequenas equipes.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ISO/IEC </a:t>
            </a:r>
            <a:r>
              <a:rPr lang="pt-BR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23026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boas práticas em navegação e estrutura interativa.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LGPD </a:t>
            </a:r>
            <a:r>
              <a:rPr lang="pt-BR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Lei 13.709/2018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 projeto não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dados sensíveis, mas aplica princípios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consentimento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futuros recursos online.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15"/>
          <p:cNvSpPr/>
          <p:nvPr/>
        </p:nvSpPr>
        <p:spPr>
          <a:xfrm>
            <a:off x="433131" y="583945"/>
            <a:ext cx="5668106" cy="467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600" dirty="0">
                <a:ln>
                  <a:solidFill>
                    <a:srgbClr val="FF0000"/>
                  </a:solidFill>
                </a:ln>
                <a:solidFill>
                  <a:srgbClr val="FAEBEB"/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Padrões e Arquitetura</a:t>
            </a:r>
            <a:endParaRPr lang="en-US" sz="3600" dirty="0">
              <a:ln>
                <a:solidFill>
                  <a:srgbClr val="FF0000"/>
                </a:solidFill>
              </a:ln>
              <a:latin typeface="Arial Black" panose="020B0A04020102020204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8264769" y="319582"/>
            <a:ext cx="5890846" cy="1090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SzPct val="100000"/>
            </a:pP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Arquitetura do projeto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 </a:t>
            </a:r>
            <a:b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Modelo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híbrido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Componentes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+ MVC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777808" y="1117396"/>
            <a:ext cx="4689542" cy="1068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GameManager: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Gerencia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estados do jogo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e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transições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de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cena - MVC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777808" y="2835243"/>
            <a:ext cx="6477000" cy="109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HealthSystem: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Modular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e reutilizável com ScriptableObject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9"/>
          <p:cNvSpPr/>
          <p:nvPr/>
        </p:nvSpPr>
        <p:spPr>
          <a:xfrm>
            <a:off x="777808" y="4114524"/>
            <a:ext cx="6477000" cy="100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EnemyAI: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Sistema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simples de perseguição e ataque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777808" y="5351773"/>
            <a:ext cx="6477000" cy="1075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ScoreSystem: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Pontuação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e integração com o ranking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1"/>
          <p:cNvSpPr/>
          <p:nvPr/>
        </p:nvSpPr>
        <p:spPr>
          <a:xfrm>
            <a:off x="787442" y="6658938"/>
            <a:ext cx="6477000" cy="1004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Fases: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Modularizadas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e instanciadas com prefabs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8264769" y="1251904"/>
            <a:ext cx="5890846" cy="6856801"/>
            <a:chOff x="5011615" y="386862"/>
            <a:chExt cx="4273062" cy="7561384"/>
          </a:xfrm>
        </p:grpSpPr>
        <p:sp>
          <p:nvSpPr>
            <p:cNvPr id="43" name="Retângulo 42"/>
            <p:cNvSpPr/>
            <p:nvPr/>
          </p:nvSpPr>
          <p:spPr>
            <a:xfrm>
              <a:off x="5011615" y="386862"/>
              <a:ext cx="4273062" cy="756138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492" y="546661"/>
              <a:ext cx="3961508" cy="72627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-34161"/>
            <a:ext cx="7705139" cy="826376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48713" y="613410"/>
            <a:ext cx="11848148" cy="568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Dela Gothic One" pitchFamily="34" charset="-122"/>
                <a:cs typeface="Dela Gothic One" pitchFamily="34" charset="-120"/>
              </a:rPr>
              <a:t>Estrutura do Projeto (Assets) e Organização</a:t>
            </a:r>
            <a:endParaRPr lang="en-US" sz="3600" dirty="0">
              <a:ln>
                <a:solidFill>
                  <a:srgbClr val="FF0000"/>
                </a:solidFill>
              </a:ln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48713" y="1577770"/>
            <a:ext cx="7310438" cy="909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Estrutura do Projeto </a:t>
            </a:r>
            <a:r>
              <a:rPr lang="en-US" sz="2400" dirty="0" smtClean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Game NERITH</a:t>
            </a:r>
            <a:r>
              <a:rPr lang="en-US" sz="2400" dirty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/>
            </a:r>
            <a:br>
              <a:rPr lang="en-US" sz="2400" dirty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proposta </a:t>
            </a:r>
            <a:r>
              <a:rPr lang="en-US" sz="2400" dirty="0">
                <a:solidFill>
                  <a:srgbClr val="FAEBEB"/>
                </a:solidFill>
                <a:latin typeface="Arial" panose="020B0604020202020204" pitchFamily="34" charset="0"/>
                <a:ea typeface="Dela Gothic One" pitchFamily="34" charset="-122"/>
                <a:cs typeface="Arial" panose="020B0604020202020204" pitchFamily="34" charset="0"/>
              </a:rPr>
              <a:t>inicialmente planejada (Assets)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02408" y="2883244"/>
            <a:ext cx="12548455" cy="445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Assets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/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├──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BarraDeVida/ 	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=&gt; HUD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com barra de vida do jogador (HealthSystem.cs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├──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Player/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=&gt; Sprites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, animações e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PlayerController.cs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├──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Scripts/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=&gt; lógica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principal (GameManager.cs, EnemyAI.cs, ScoreSystem.cs, etc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.)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├──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Scenes/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=&gt; Cenas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jogáveis, tela inicial, fase 1, fase 2 e tela de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derrota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highlight>
                <a:srgbClr val="460707"/>
              </a:highlight>
              <a:latin typeface="Arial" panose="020B0604020202020204" pitchFamily="34" charset="0"/>
              <a:ea typeface="Consolas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├──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Resources/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=&gt; Prefabs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, áudios, imagens e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ScriptableObjects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├──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Monster_Creatures/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=&gt; Sprites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e IA dos inimigos (Inimigos por fase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├──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craftpix-*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=&gt; Tilesets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46070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e assets visuais das fases (pixel art)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561411" y="787494"/>
            <a:ext cx="26212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Enrêdo </a:t>
            </a:r>
            <a:r>
              <a:rPr lang="pt-BR" sz="36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 </a:t>
            </a:r>
          </a:p>
          <a:p>
            <a:r>
              <a:rPr lang="pt-BR" sz="3600" b="1" dirty="0" smtClean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Mecânica</a:t>
            </a:r>
            <a:endParaRPr lang="pt-BR" sz="3600" b="1" dirty="0">
              <a:ln>
                <a:solidFill>
                  <a:srgbClr val="FF0000"/>
                </a:solidFill>
              </a:ln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439291" y="7608498"/>
            <a:ext cx="2191109" cy="621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288" y="2218670"/>
            <a:ext cx="5700379" cy="5700379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269059" y="440079"/>
            <a:ext cx="9980341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NERITH é o último samurai de seu clã. Em um mundo fictício corrompido por forças sombrias</a:t>
            </a:r>
            <a:r>
              <a:rPr kumimoji="0" lang="pt-BR" altLang="pt-BR" sz="2000" b="0" i="0" u="none" strike="noStrike" cap="none" normalizeH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enfrenta batalhas intensas em fases progressivamente desafiadoras. Cada cenário apresenta novos inimigos, armadilhas e obstáculos que testam a precisão e a estratégia do jogador.</a:t>
            </a:r>
            <a:r>
              <a:rPr kumimoji="0" lang="pt-BR" altLang="pt-BR" sz="2000" b="0" i="0" u="none" strike="noStrike" cap="none" normalizeH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Ao sofrer dano fatal, NERITH é derrotado e o jogo exibe uma tela de game over com duas opções: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“Menu Principal”: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reinicia a jornada do início, com pontuação zerada.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“Tentar Novamente”: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reinicia a fase atual mantendo a experiência acumulada.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Controles do Jogo 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WAD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ou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Setas direcionais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– Movimentação</a:t>
            </a:r>
            <a:r>
              <a:rPr kumimoji="0" lang="pt-BR" altLang="pt-BR" sz="2000" b="0" i="0" u="none" strike="noStrike" cap="none" normalizeH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Espaço – Ataque: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Tecla “W” ou “Seta para cima” – Pular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Tecla “P” – Pausa narrativa </a:t>
            </a:r>
            <a:r>
              <a:rPr kumimoji="0" lang="pt-BR" altLang="pt-BR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com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caixa de diálogo reflexiva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Tecla “ESC” – Menu de pausa com opções de controle, volume e comandos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Enter – Retorna ao jogo após pausa reflexiva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Barra </a:t>
            </a:r>
            <a:r>
              <a:rPr lang="pt-BR" altLang="pt-B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de Espaço – Atacar / Executar animações de golpe com a espada</a:t>
            </a: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 pontuação é baseada em três critérios: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Tempo de conclusão da fase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Número de inimigos derrotados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Dano sofrido (quanto menor, melhor)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As melhores performances são registradas no ranking interno, incentivando repetição, aperfeiçoamento e competição entre jogadores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63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1323</Words>
  <Application>Microsoft Office PowerPoint</Application>
  <PresentationFormat>Personalizar</PresentationFormat>
  <Paragraphs>187</Paragraphs>
  <Slides>19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30" baseType="lpstr">
      <vt:lpstr>Wingdings</vt:lpstr>
      <vt:lpstr>Dela Gothic One</vt:lpstr>
      <vt:lpstr>Consolas</vt:lpstr>
      <vt:lpstr>Arial Black</vt:lpstr>
      <vt:lpstr>Impact</vt:lpstr>
      <vt:lpstr>Calibri</vt:lpstr>
      <vt:lpstr>DM Sans</vt:lpstr>
      <vt:lpstr>Times New Roman</vt:lpstr>
      <vt:lpstr>Arial</vt:lpstr>
      <vt:lpstr>DejaVuSans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Conta da Microsoft</cp:lastModifiedBy>
  <cp:revision>134</cp:revision>
  <dcterms:created xsi:type="dcterms:W3CDTF">2025-06-21T18:51:47Z</dcterms:created>
  <dcterms:modified xsi:type="dcterms:W3CDTF">2025-06-25T21:01:27Z</dcterms:modified>
</cp:coreProperties>
</file>